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nantason UltraExpanded" panose="020B0604020202020204" charset="-34"/>
      <p:regular r:id="rId12"/>
    </p:embeddedFont>
    <p:embeddedFont>
      <p:font typeface="Anantason UltraExpanded Bold" panose="020B0604020202020204" charset="-3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670656" y="1382740"/>
            <a:ext cx="15588644" cy="7521521"/>
          </a:xfrm>
          <a:custGeom>
            <a:avLst/>
            <a:gdLst/>
            <a:ahLst/>
            <a:cxnLst/>
            <a:rect l="l" t="t" r="r" b="b"/>
            <a:pathLst>
              <a:path w="15588644" h="7521521">
                <a:moveTo>
                  <a:pt x="0" y="0"/>
                </a:moveTo>
                <a:lnTo>
                  <a:pt x="15588644" y="0"/>
                </a:lnTo>
                <a:lnTo>
                  <a:pt x="15588644" y="7521520"/>
                </a:lnTo>
                <a:lnTo>
                  <a:pt x="0" y="7521520"/>
                </a:lnTo>
                <a:lnTo>
                  <a:pt x="0" y="0"/>
                </a:lnTo>
                <a:close/>
              </a:path>
            </a:pathLst>
          </a:custGeom>
          <a:blipFill>
            <a:blip r:embed="rId3"/>
            <a:stretch>
              <a:fillRect/>
            </a:stretch>
          </a:blipFill>
        </p:spPr>
      </p:sp>
      <p:sp>
        <p:nvSpPr>
          <p:cNvPr id="4" name="TextBox 4"/>
          <p:cNvSpPr txBox="1"/>
          <p:nvPr/>
        </p:nvSpPr>
        <p:spPr>
          <a:xfrm>
            <a:off x="2522170" y="2416748"/>
            <a:ext cx="13885616" cy="3999794"/>
          </a:xfrm>
          <a:prstGeom prst="rect">
            <a:avLst/>
          </a:prstGeom>
        </p:spPr>
        <p:txBody>
          <a:bodyPr lIns="0" tIns="0" rIns="0" bIns="0" rtlCol="0" anchor="t">
            <a:spAutoFit/>
          </a:bodyPr>
          <a:lstStyle/>
          <a:p>
            <a:pPr algn="ctr">
              <a:lnSpc>
                <a:spcPts val="6363"/>
              </a:lnSpc>
            </a:pPr>
            <a:r>
              <a:rPr lang="en-US" sz="5486" b="1">
                <a:solidFill>
                  <a:srgbClr val="8EBFF5"/>
                </a:solidFill>
                <a:latin typeface="Anantason UltraExpanded Bold"/>
                <a:ea typeface="Anantason UltraExpanded Bold"/>
                <a:cs typeface="Anantason UltraExpanded Bold"/>
                <a:sym typeface="Anantason UltraExpanded Bold"/>
              </a:rPr>
              <a:t>DESIGN AND IMPLEMENTATION OF AN AUTONOMOUS SORTING SYSTEM USING MECHATRONICS PRINCIPLES AND AI</a:t>
            </a:r>
          </a:p>
          <a:p>
            <a:pPr algn="ctr">
              <a:lnSpc>
                <a:spcPts val="6363"/>
              </a:lnSpc>
            </a:pPr>
            <a:endParaRPr lang="en-US" sz="5486" b="1">
              <a:solidFill>
                <a:srgbClr val="8EBFF5"/>
              </a:solidFill>
              <a:latin typeface="Anantason UltraExpanded Bold"/>
              <a:ea typeface="Anantason UltraExpanded Bold"/>
              <a:cs typeface="Anantason UltraExpanded Bold"/>
              <a:sym typeface="Anantason UltraExpanded Bold"/>
            </a:endParaRPr>
          </a:p>
        </p:txBody>
      </p:sp>
      <p:sp>
        <p:nvSpPr>
          <p:cNvPr id="5" name="Freeform 5"/>
          <p:cNvSpPr/>
          <p:nvPr/>
        </p:nvSpPr>
        <p:spPr>
          <a:xfrm>
            <a:off x="15081860" y="-85474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065634" y="7605535"/>
            <a:ext cx="2147251" cy="2147251"/>
          </a:xfrm>
          <a:custGeom>
            <a:avLst/>
            <a:gdLst/>
            <a:ahLst/>
            <a:cxnLst/>
            <a:rect l="l" t="t" r="r" b="b"/>
            <a:pathLst>
              <a:path w="2147251" h="2147251">
                <a:moveTo>
                  <a:pt x="0" y="0"/>
                </a:moveTo>
                <a:lnTo>
                  <a:pt x="2147251" y="0"/>
                </a:lnTo>
                <a:lnTo>
                  <a:pt x="2147251" y="2147250"/>
                </a:lnTo>
                <a:lnTo>
                  <a:pt x="0" y="21472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386744" y="706978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261607" y="0"/>
            <a:ext cx="2147251" cy="2147251"/>
          </a:xfrm>
          <a:custGeom>
            <a:avLst/>
            <a:gdLst/>
            <a:ahLst/>
            <a:cxnLst/>
            <a:rect l="l" t="t" r="r" b="b"/>
            <a:pathLst>
              <a:path w="2147251" h="2147251">
                <a:moveTo>
                  <a:pt x="0" y="0"/>
                </a:moveTo>
                <a:lnTo>
                  <a:pt x="2147251" y="0"/>
                </a:lnTo>
                <a:lnTo>
                  <a:pt x="2147251" y="2147251"/>
                </a:lnTo>
                <a:lnTo>
                  <a:pt x="0" y="21472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2810903" y="9289811"/>
            <a:ext cx="13254731" cy="462974"/>
          </a:xfrm>
          <a:prstGeom prst="rect">
            <a:avLst/>
          </a:prstGeom>
        </p:spPr>
        <p:txBody>
          <a:bodyPr lIns="0" tIns="0" rIns="0" bIns="0" rtlCol="0" anchor="t">
            <a:spAutoFit/>
          </a:bodyPr>
          <a:lstStyle/>
          <a:p>
            <a:pPr algn="ctr">
              <a:lnSpc>
                <a:spcPts val="3881"/>
              </a:lnSpc>
            </a:pPr>
            <a:r>
              <a:rPr lang="en-US" sz="2772" b="1" spc="496">
                <a:solidFill>
                  <a:srgbClr val="FFFFFF"/>
                </a:solidFill>
                <a:latin typeface="Anantason UltraExpanded Bold"/>
                <a:ea typeface="Anantason UltraExpanded Bold"/>
                <a:cs typeface="Anantason UltraExpanded Bold"/>
                <a:sym typeface="Anantason UltraExpanded Bold"/>
              </a:rPr>
              <a:t>KIT-KalaignarKarunanidhi Institute Of Technology</a:t>
            </a:r>
          </a:p>
        </p:txBody>
      </p:sp>
      <p:sp>
        <p:nvSpPr>
          <p:cNvPr id="10" name="TextBox 10"/>
          <p:cNvSpPr txBox="1"/>
          <p:nvPr/>
        </p:nvSpPr>
        <p:spPr>
          <a:xfrm>
            <a:off x="3793360" y="6060226"/>
            <a:ext cx="3421856" cy="1910598"/>
          </a:xfrm>
          <a:prstGeom prst="rect">
            <a:avLst/>
          </a:prstGeom>
        </p:spPr>
        <p:txBody>
          <a:bodyPr lIns="0" tIns="0" rIns="0" bIns="0" rtlCol="0" anchor="t">
            <a:spAutoFit/>
          </a:bodyPr>
          <a:lstStyle/>
          <a:p>
            <a:pPr algn="l">
              <a:lnSpc>
                <a:spcPts val="3870"/>
              </a:lnSpc>
            </a:pPr>
            <a:r>
              <a:rPr lang="en-US" sz="2449" b="1" spc="232">
                <a:solidFill>
                  <a:srgbClr val="FFFFFF"/>
                </a:solidFill>
                <a:latin typeface="Anantason UltraExpanded Bold"/>
                <a:ea typeface="Anantason UltraExpanded Bold"/>
                <a:cs typeface="Anantason UltraExpanded Bold"/>
                <a:sym typeface="Anantason UltraExpanded Bold"/>
              </a:rPr>
              <a:t>TEAM MEMBERS</a:t>
            </a:r>
          </a:p>
          <a:p>
            <a:pPr algn="ctr">
              <a:lnSpc>
                <a:spcPts val="3870"/>
              </a:lnSpc>
            </a:pPr>
            <a:r>
              <a:rPr lang="en-US" sz="2449" b="1" spc="232">
                <a:solidFill>
                  <a:srgbClr val="FFFFFF"/>
                </a:solidFill>
                <a:latin typeface="Anantason UltraExpanded Bold"/>
                <a:ea typeface="Anantason UltraExpanded Bold"/>
                <a:cs typeface="Anantason UltraExpanded Bold"/>
                <a:sym typeface="Anantason UltraExpanded Bold"/>
              </a:rPr>
              <a:t>1.PRADEEPA S</a:t>
            </a:r>
          </a:p>
          <a:p>
            <a:pPr algn="ctr">
              <a:lnSpc>
                <a:spcPts val="3870"/>
              </a:lnSpc>
            </a:pPr>
            <a:r>
              <a:rPr lang="en-US" sz="2449" b="1" spc="232">
                <a:solidFill>
                  <a:srgbClr val="FFFFFF"/>
                </a:solidFill>
                <a:latin typeface="Anantason UltraExpanded Bold"/>
                <a:ea typeface="Anantason UltraExpanded Bold"/>
                <a:cs typeface="Anantason UltraExpanded Bold"/>
                <a:sym typeface="Anantason UltraExpanded Bold"/>
              </a:rPr>
              <a:t>2.THIRUMENI V</a:t>
            </a:r>
          </a:p>
          <a:p>
            <a:pPr algn="ctr">
              <a:lnSpc>
                <a:spcPts val="3870"/>
              </a:lnSpc>
            </a:pPr>
            <a:r>
              <a:rPr lang="en-US" sz="2449" b="1" spc="232">
                <a:solidFill>
                  <a:srgbClr val="FFFFFF"/>
                </a:solidFill>
                <a:latin typeface="Anantason UltraExpanded Bold"/>
                <a:ea typeface="Anantason UltraExpanded Bold"/>
                <a:cs typeface="Anantason UltraExpanded Bold"/>
                <a:sym typeface="Anantason UltraExpanded Bold"/>
              </a:rPr>
              <a:t>3.BANUPRIYA V</a:t>
            </a:r>
          </a:p>
        </p:txBody>
      </p:sp>
      <p:sp>
        <p:nvSpPr>
          <p:cNvPr id="11" name="TextBox 11"/>
          <p:cNvSpPr txBox="1"/>
          <p:nvPr/>
        </p:nvSpPr>
        <p:spPr>
          <a:xfrm>
            <a:off x="10470279" y="6089895"/>
            <a:ext cx="4914305" cy="1910598"/>
          </a:xfrm>
          <a:prstGeom prst="rect">
            <a:avLst/>
          </a:prstGeom>
        </p:spPr>
        <p:txBody>
          <a:bodyPr lIns="0" tIns="0" rIns="0" bIns="0" rtlCol="0" anchor="t">
            <a:spAutoFit/>
          </a:bodyPr>
          <a:lstStyle/>
          <a:p>
            <a:pPr algn="ctr">
              <a:lnSpc>
                <a:spcPts val="3870"/>
              </a:lnSpc>
            </a:pPr>
            <a:r>
              <a:rPr lang="en-US" sz="2449" b="1" spc="232">
                <a:solidFill>
                  <a:srgbClr val="FFFFFF"/>
                </a:solidFill>
                <a:latin typeface="Anantason UltraExpanded Bold"/>
                <a:ea typeface="Anantason UltraExpanded Bold"/>
                <a:cs typeface="Anantason UltraExpanded Bold"/>
                <a:sym typeface="Anantason UltraExpanded Bold"/>
              </a:rPr>
              <a:t>UNDER GUIDANCE OF:</a:t>
            </a:r>
          </a:p>
          <a:p>
            <a:pPr algn="ctr">
              <a:lnSpc>
                <a:spcPts val="3870"/>
              </a:lnSpc>
            </a:pPr>
            <a:r>
              <a:rPr lang="en-US" sz="2449" b="1" spc="232">
                <a:solidFill>
                  <a:srgbClr val="FFFFFF"/>
                </a:solidFill>
                <a:latin typeface="Anantason UltraExpanded Bold"/>
                <a:ea typeface="Anantason UltraExpanded Bold"/>
                <a:cs typeface="Anantason UltraExpanded Bold"/>
                <a:sym typeface="Anantason UltraExpanded Bold"/>
              </a:rPr>
              <a:t>DR. R. LAL RAJA SINGH</a:t>
            </a:r>
          </a:p>
          <a:p>
            <a:pPr algn="ctr">
              <a:lnSpc>
                <a:spcPts val="3870"/>
              </a:lnSpc>
            </a:pPr>
            <a:r>
              <a:rPr lang="en-US" sz="2449" b="1" spc="232">
                <a:solidFill>
                  <a:srgbClr val="FFFFFF"/>
                </a:solidFill>
                <a:latin typeface="Anantason UltraExpanded Bold"/>
                <a:ea typeface="Anantason UltraExpanded Bold"/>
                <a:cs typeface="Anantason UltraExpanded Bold"/>
                <a:sym typeface="Anantason UltraExpanded Bold"/>
              </a:rPr>
              <a:t>(PROFESSOR/EEE)</a:t>
            </a:r>
          </a:p>
          <a:p>
            <a:pPr algn="ctr">
              <a:lnSpc>
                <a:spcPts val="3870"/>
              </a:lnSpc>
            </a:pPr>
            <a:endParaRPr lang="en-US" sz="2449" b="1" spc="232">
              <a:solidFill>
                <a:srgbClr val="FFFFFF"/>
              </a:solidFill>
              <a:latin typeface="Anantason UltraExpanded Bold"/>
              <a:ea typeface="Anantason UltraExpanded Bold"/>
              <a:cs typeface="Anantason UltraExpanded Bold"/>
              <a:sym typeface="Anantason UltraExpanded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227868"/>
            <a:ext cx="16230600" cy="7831265"/>
          </a:xfrm>
          <a:custGeom>
            <a:avLst/>
            <a:gdLst/>
            <a:ahLst/>
            <a:cxnLst/>
            <a:rect l="l" t="t" r="r" b="b"/>
            <a:pathLst>
              <a:path w="16230600" h="7831265">
                <a:moveTo>
                  <a:pt x="0" y="0"/>
                </a:moveTo>
                <a:lnTo>
                  <a:pt x="16230600" y="0"/>
                </a:lnTo>
                <a:lnTo>
                  <a:pt x="16230600" y="7831264"/>
                </a:lnTo>
                <a:lnTo>
                  <a:pt x="0" y="7831264"/>
                </a:lnTo>
                <a:lnTo>
                  <a:pt x="0" y="0"/>
                </a:lnTo>
                <a:close/>
              </a:path>
            </a:pathLst>
          </a:custGeom>
          <a:blipFill>
            <a:blip r:embed="rId3"/>
            <a:stretch>
              <a:fillRect/>
            </a:stretch>
          </a:blipFill>
        </p:spPr>
      </p:sp>
      <p:sp>
        <p:nvSpPr>
          <p:cNvPr id="4" name="TextBox 4"/>
          <p:cNvSpPr txBox="1"/>
          <p:nvPr/>
        </p:nvSpPr>
        <p:spPr>
          <a:xfrm>
            <a:off x="6054446" y="3077985"/>
            <a:ext cx="10350212" cy="4340579"/>
          </a:xfrm>
          <a:prstGeom prst="rect">
            <a:avLst/>
          </a:prstGeom>
        </p:spPr>
        <p:txBody>
          <a:bodyPr lIns="0" tIns="0" rIns="0" bIns="0" rtlCol="0" anchor="t">
            <a:spAutoFit/>
          </a:bodyPr>
          <a:lstStyle/>
          <a:p>
            <a:pPr algn="ctr">
              <a:lnSpc>
                <a:spcPts val="16847"/>
              </a:lnSpc>
            </a:pPr>
            <a:r>
              <a:rPr lang="en-US" sz="15894" b="1">
                <a:solidFill>
                  <a:srgbClr val="8EBFF5"/>
                </a:solidFill>
                <a:latin typeface="Anantason UltraExpanded Bold"/>
                <a:ea typeface="Anantason UltraExpanded Bold"/>
                <a:cs typeface="Anantason UltraExpanded Bold"/>
                <a:sym typeface="Anantason UltraExpanded Bold"/>
              </a:rPr>
              <a:t>THANK YOU</a:t>
            </a:r>
          </a:p>
        </p:txBody>
      </p:sp>
      <p:sp>
        <p:nvSpPr>
          <p:cNvPr id="5" name="Freeform 5"/>
          <p:cNvSpPr/>
          <p:nvPr/>
        </p:nvSpPr>
        <p:spPr>
          <a:xfrm>
            <a:off x="333000" y="1227868"/>
            <a:ext cx="5935599" cy="8229600"/>
          </a:xfrm>
          <a:custGeom>
            <a:avLst/>
            <a:gdLst/>
            <a:ahLst/>
            <a:cxnLst/>
            <a:rect l="l" t="t" r="r" b="b"/>
            <a:pathLst>
              <a:path w="5935599" h="8229600">
                <a:moveTo>
                  <a:pt x="0" y="0"/>
                </a:moveTo>
                <a:lnTo>
                  <a:pt x="5935599" y="0"/>
                </a:lnTo>
                <a:lnTo>
                  <a:pt x="5935599" y="8229600"/>
                </a:lnTo>
                <a:lnTo>
                  <a:pt x="0" y="8229600"/>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631931" y="1770262"/>
            <a:ext cx="17024137" cy="8214146"/>
          </a:xfrm>
          <a:custGeom>
            <a:avLst/>
            <a:gdLst/>
            <a:ahLst/>
            <a:cxnLst/>
            <a:rect l="l" t="t" r="r" b="b"/>
            <a:pathLst>
              <a:path w="17024137" h="8214146">
                <a:moveTo>
                  <a:pt x="0" y="0"/>
                </a:moveTo>
                <a:lnTo>
                  <a:pt x="17024138" y="0"/>
                </a:lnTo>
                <a:lnTo>
                  <a:pt x="17024138" y="8214146"/>
                </a:lnTo>
                <a:lnTo>
                  <a:pt x="0" y="8214146"/>
                </a:lnTo>
                <a:lnTo>
                  <a:pt x="0" y="0"/>
                </a:lnTo>
                <a:close/>
              </a:path>
            </a:pathLst>
          </a:custGeom>
          <a:blipFill>
            <a:blip r:embed="rId3"/>
            <a:stretch>
              <a:fillRect/>
            </a:stretch>
          </a:blipFill>
        </p:spPr>
      </p:sp>
      <p:sp>
        <p:nvSpPr>
          <p:cNvPr id="4" name="Freeform 4"/>
          <p:cNvSpPr/>
          <p:nvPr/>
        </p:nvSpPr>
        <p:spPr>
          <a:xfrm flipH="1">
            <a:off x="15905730" y="749795"/>
            <a:ext cx="5431900" cy="11257824"/>
          </a:xfrm>
          <a:custGeom>
            <a:avLst/>
            <a:gdLst/>
            <a:ahLst/>
            <a:cxnLst/>
            <a:rect l="l" t="t" r="r" b="b"/>
            <a:pathLst>
              <a:path w="5431900" h="11257824">
                <a:moveTo>
                  <a:pt x="5431900" y="0"/>
                </a:moveTo>
                <a:lnTo>
                  <a:pt x="0" y="0"/>
                </a:lnTo>
                <a:lnTo>
                  <a:pt x="0" y="11257824"/>
                </a:lnTo>
                <a:lnTo>
                  <a:pt x="5431900" y="11257824"/>
                </a:lnTo>
                <a:lnTo>
                  <a:pt x="5431900" y="0"/>
                </a:lnTo>
                <a:close/>
              </a:path>
            </a:pathLst>
          </a:custGeom>
          <a:blipFill>
            <a:blip r:embed="rId4"/>
            <a:stretch>
              <a:fillRect/>
            </a:stretch>
          </a:blipFill>
        </p:spPr>
      </p:sp>
      <p:sp>
        <p:nvSpPr>
          <p:cNvPr id="5" name="Freeform 5"/>
          <p:cNvSpPr/>
          <p:nvPr/>
        </p:nvSpPr>
        <p:spPr>
          <a:xfrm>
            <a:off x="14995773" y="-605442"/>
            <a:ext cx="3292227" cy="3268283"/>
          </a:xfrm>
          <a:custGeom>
            <a:avLst/>
            <a:gdLst/>
            <a:ahLst/>
            <a:cxnLst/>
            <a:rect l="l" t="t" r="r" b="b"/>
            <a:pathLst>
              <a:path w="3292227" h="3268283">
                <a:moveTo>
                  <a:pt x="0" y="0"/>
                </a:moveTo>
                <a:lnTo>
                  <a:pt x="3292227" y="0"/>
                </a:lnTo>
                <a:lnTo>
                  <a:pt x="3292227" y="3268284"/>
                </a:lnTo>
                <a:lnTo>
                  <a:pt x="0" y="32682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515686" y="2844937"/>
            <a:ext cx="13480088" cy="5950496"/>
          </a:xfrm>
          <a:prstGeom prst="rect">
            <a:avLst/>
          </a:prstGeom>
        </p:spPr>
        <p:txBody>
          <a:bodyPr lIns="0" tIns="0" rIns="0" bIns="0" rtlCol="0" anchor="t">
            <a:spAutoFit/>
          </a:bodyPr>
          <a:lstStyle/>
          <a:p>
            <a:pPr algn="just">
              <a:lnSpc>
                <a:spcPts val="5282"/>
              </a:lnSpc>
            </a:pPr>
            <a:r>
              <a:rPr lang="en-US" sz="3322">
                <a:solidFill>
                  <a:srgbClr val="FFFFFF"/>
                </a:solidFill>
                <a:latin typeface="Anantason UltraExpanded"/>
                <a:ea typeface="Anantason UltraExpanded"/>
                <a:cs typeface="Anantason UltraExpanded"/>
                <a:sym typeface="Anantason UltraExpanded"/>
              </a:rPr>
              <a:t>       This project presents an autonomous sorting system that uses mechatronics and AI to identify and sort objects based on size, shape, and colour. Materials are initially dumped onto a primary conveyor where AI-driven cameras classify them. A robotic arm places the sorted items onto a secondary conveyor for sensor validation, followed by final sorting into bins using robotic or pneumatic actuators. The system adapts to dynamic environments and ensures accurate, efficient, and intelligent sorting.</a:t>
            </a:r>
          </a:p>
        </p:txBody>
      </p:sp>
      <p:sp>
        <p:nvSpPr>
          <p:cNvPr id="7" name="TextBox 7"/>
          <p:cNvSpPr txBox="1"/>
          <p:nvPr/>
        </p:nvSpPr>
        <p:spPr>
          <a:xfrm>
            <a:off x="1028700" y="719056"/>
            <a:ext cx="11428213" cy="676438"/>
          </a:xfrm>
          <a:prstGeom prst="rect">
            <a:avLst/>
          </a:prstGeom>
        </p:spPr>
        <p:txBody>
          <a:bodyPr lIns="0" tIns="0" rIns="0" bIns="0" rtlCol="0" anchor="t">
            <a:spAutoFit/>
          </a:bodyPr>
          <a:lstStyle/>
          <a:p>
            <a:pPr algn="l">
              <a:lnSpc>
                <a:spcPts val="5120"/>
              </a:lnSpc>
            </a:pPr>
            <a:r>
              <a:rPr lang="en-US" sz="4830" b="1">
                <a:solidFill>
                  <a:srgbClr val="8EBFF5"/>
                </a:solidFill>
                <a:latin typeface="Anantason UltraExpanded Bold"/>
                <a:ea typeface="Anantason UltraExpanded Bold"/>
                <a:cs typeface="Anantason UltraExpanded Bold"/>
                <a:sym typeface="Anantason UltraExpanded Bold"/>
              </a:rPr>
              <a:t>ABSTRACT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814547" y="1935649"/>
            <a:ext cx="16230600" cy="7831265"/>
          </a:xfrm>
          <a:custGeom>
            <a:avLst/>
            <a:gdLst/>
            <a:ahLst/>
            <a:cxnLst/>
            <a:rect l="l" t="t" r="r" b="b"/>
            <a:pathLst>
              <a:path w="16230600" h="7831265">
                <a:moveTo>
                  <a:pt x="0" y="0"/>
                </a:moveTo>
                <a:lnTo>
                  <a:pt x="16230600" y="0"/>
                </a:lnTo>
                <a:lnTo>
                  <a:pt x="16230600" y="7831264"/>
                </a:lnTo>
                <a:lnTo>
                  <a:pt x="0" y="7831264"/>
                </a:lnTo>
                <a:lnTo>
                  <a:pt x="0" y="0"/>
                </a:lnTo>
                <a:close/>
              </a:path>
            </a:pathLst>
          </a:custGeom>
          <a:blipFill>
            <a:blip r:embed="rId3"/>
            <a:stretch>
              <a:fillRect/>
            </a:stretch>
          </a:blipFill>
        </p:spPr>
      </p:sp>
      <p:sp>
        <p:nvSpPr>
          <p:cNvPr id="4" name="TextBox 4"/>
          <p:cNvSpPr txBox="1"/>
          <p:nvPr/>
        </p:nvSpPr>
        <p:spPr>
          <a:xfrm>
            <a:off x="814547" y="722383"/>
            <a:ext cx="15256198" cy="669784"/>
          </a:xfrm>
          <a:prstGeom prst="rect">
            <a:avLst/>
          </a:prstGeom>
        </p:spPr>
        <p:txBody>
          <a:bodyPr lIns="0" tIns="0" rIns="0" bIns="0" rtlCol="0" anchor="t">
            <a:spAutoFit/>
          </a:bodyPr>
          <a:lstStyle/>
          <a:p>
            <a:pPr marL="0" lvl="0" indent="0" algn="l">
              <a:lnSpc>
                <a:spcPts val="5120"/>
              </a:lnSpc>
              <a:spcBef>
                <a:spcPct val="0"/>
              </a:spcBef>
            </a:pPr>
            <a:r>
              <a:rPr lang="en-US" sz="4830" b="1" u="none" strike="noStrike">
                <a:solidFill>
                  <a:srgbClr val="8EBFF5"/>
                </a:solidFill>
                <a:latin typeface="Anantason UltraExpanded Bold"/>
                <a:ea typeface="Anantason UltraExpanded Bold"/>
                <a:cs typeface="Anantason UltraExpanded Bold"/>
                <a:sym typeface="Anantason UltraExpanded Bold"/>
              </a:rPr>
              <a:t> PROBLEM STATEMENT</a:t>
            </a:r>
          </a:p>
        </p:txBody>
      </p:sp>
      <p:sp>
        <p:nvSpPr>
          <p:cNvPr id="5" name="Freeform 5"/>
          <p:cNvSpPr/>
          <p:nvPr/>
        </p:nvSpPr>
        <p:spPr>
          <a:xfrm>
            <a:off x="17259300" y="7161419"/>
            <a:ext cx="4193763" cy="4193763"/>
          </a:xfrm>
          <a:custGeom>
            <a:avLst/>
            <a:gdLst/>
            <a:ahLst/>
            <a:cxnLst/>
            <a:rect l="l" t="t" r="r" b="b"/>
            <a:pathLst>
              <a:path w="4193763" h="4193763">
                <a:moveTo>
                  <a:pt x="0" y="0"/>
                </a:moveTo>
                <a:lnTo>
                  <a:pt x="4193763" y="0"/>
                </a:lnTo>
                <a:lnTo>
                  <a:pt x="4193763" y="4193762"/>
                </a:lnTo>
                <a:lnTo>
                  <a:pt x="0" y="4193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852269" y="2735504"/>
            <a:ext cx="14155156" cy="4008482"/>
          </a:xfrm>
          <a:prstGeom prst="rect">
            <a:avLst/>
          </a:prstGeom>
        </p:spPr>
        <p:txBody>
          <a:bodyPr lIns="0" tIns="0" rIns="0" bIns="0" rtlCol="0" anchor="t">
            <a:spAutoFit/>
          </a:bodyPr>
          <a:lstStyle/>
          <a:p>
            <a:pPr marL="0" lvl="0" indent="0" algn="just">
              <a:lnSpc>
                <a:spcPts val="5348"/>
              </a:lnSpc>
            </a:pPr>
            <a:r>
              <a:rPr lang="en-US" sz="3322">
                <a:solidFill>
                  <a:srgbClr val="FFFFFF"/>
                </a:solidFill>
                <a:latin typeface="Anantason UltraExpanded"/>
                <a:ea typeface="Anantason UltraExpanded"/>
                <a:cs typeface="Anantason UltraExpanded"/>
                <a:sym typeface="Anantason UltraExpanded"/>
              </a:rPr>
              <a:t>    </a:t>
            </a:r>
            <a:r>
              <a:rPr lang="en-US" sz="3322" u="none" strike="noStrike">
                <a:solidFill>
                  <a:srgbClr val="FFFFFF"/>
                </a:solidFill>
                <a:latin typeface="Anantason UltraExpanded"/>
                <a:ea typeface="Anantason UltraExpanded"/>
                <a:cs typeface="Anantason UltraExpanded"/>
                <a:sym typeface="Anantason UltraExpanded"/>
              </a:rPr>
              <a:t>To develop an autonomous sorting system capable of identifying and categorizing heterogeneous objects based on physical attributes like shape, size, and color. The system should use AI for object classification, mechatronic components for actuation and sensing, and operate in dynamic environments with real-time feedback.</a:t>
            </a:r>
          </a:p>
        </p:txBody>
      </p:sp>
      <p:sp>
        <p:nvSpPr>
          <p:cNvPr id="7" name="Freeform 7"/>
          <p:cNvSpPr/>
          <p:nvPr/>
        </p:nvSpPr>
        <p:spPr>
          <a:xfrm>
            <a:off x="8617577" y="7342348"/>
            <a:ext cx="9670423" cy="3831905"/>
          </a:xfrm>
          <a:custGeom>
            <a:avLst/>
            <a:gdLst/>
            <a:ahLst/>
            <a:cxnLst/>
            <a:rect l="l" t="t" r="r" b="b"/>
            <a:pathLst>
              <a:path w="9670423" h="3831905">
                <a:moveTo>
                  <a:pt x="0" y="0"/>
                </a:moveTo>
                <a:lnTo>
                  <a:pt x="9670423" y="0"/>
                </a:lnTo>
                <a:lnTo>
                  <a:pt x="9670423" y="3831904"/>
                </a:lnTo>
                <a:lnTo>
                  <a:pt x="0" y="3831904"/>
                </a:lnTo>
                <a:lnTo>
                  <a:pt x="0" y="0"/>
                </a:lnTo>
                <a:close/>
              </a:path>
            </a:pathLst>
          </a:custGeom>
          <a:blipFill>
            <a:blip r:embed="rId6"/>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227868"/>
            <a:ext cx="16230600" cy="7831265"/>
          </a:xfrm>
          <a:custGeom>
            <a:avLst/>
            <a:gdLst/>
            <a:ahLst/>
            <a:cxnLst/>
            <a:rect l="l" t="t" r="r" b="b"/>
            <a:pathLst>
              <a:path w="16230600" h="7831265">
                <a:moveTo>
                  <a:pt x="0" y="0"/>
                </a:moveTo>
                <a:lnTo>
                  <a:pt x="16230600" y="0"/>
                </a:lnTo>
                <a:lnTo>
                  <a:pt x="16230600" y="7831264"/>
                </a:lnTo>
                <a:lnTo>
                  <a:pt x="0" y="7831264"/>
                </a:lnTo>
                <a:lnTo>
                  <a:pt x="0" y="0"/>
                </a:lnTo>
                <a:close/>
              </a:path>
            </a:pathLst>
          </a:custGeom>
          <a:blipFill>
            <a:blip r:embed="rId3"/>
            <a:stretch>
              <a:fillRect/>
            </a:stretch>
          </a:blipFill>
        </p:spPr>
      </p:sp>
      <p:sp>
        <p:nvSpPr>
          <p:cNvPr id="4" name="Freeform 4"/>
          <p:cNvSpPr/>
          <p:nvPr/>
        </p:nvSpPr>
        <p:spPr>
          <a:xfrm>
            <a:off x="-2056572" y="1519632"/>
            <a:ext cx="8109846" cy="11244154"/>
          </a:xfrm>
          <a:custGeom>
            <a:avLst/>
            <a:gdLst/>
            <a:ahLst/>
            <a:cxnLst/>
            <a:rect l="l" t="t" r="r" b="b"/>
            <a:pathLst>
              <a:path w="8109846" h="11244154">
                <a:moveTo>
                  <a:pt x="0" y="0"/>
                </a:moveTo>
                <a:lnTo>
                  <a:pt x="8109846" y="0"/>
                </a:lnTo>
                <a:lnTo>
                  <a:pt x="8109846" y="11244154"/>
                </a:lnTo>
                <a:lnTo>
                  <a:pt x="0" y="11244154"/>
                </a:lnTo>
                <a:lnTo>
                  <a:pt x="0" y="0"/>
                </a:lnTo>
                <a:close/>
              </a:path>
            </a:pathLst>
          </a:custGeom>
          <a:blipFill>
            <a:blip r:embed="rId4"/>
            <a:stretch>
              <a:fillRect/>
            </a:stretch>
          </a:blipFill>
        </p:spPr>
      </p:sp>
      <p:sp>
        <p:nvSpPr>
          <p:cNvPr id="5" name="TextBox 5"/>
          <p:cNvSpPr txBox="1"/>
          <p:nvPr/>
        </p:nvSpPr>
        <p:spPr>
          <a:xfrm>
            <a:off x="7009948" y="2119025"/>
            <a:ext cx="9236002" cy="676438"/>
          </a:xfrm>
          <a:prstGeom prst="rect">
            <a:avLst/>
          </a:prstGeom>
        </p:spPr>
        <p:txBody>
          <a:bodyPr lIns="0" tIns="0" rIns="0" bIns="0" rtlCol="0" anchor="t">
            <a:spAutoFit/>
          </a:bodyPr>
          <a:lstStyle/>
          <a:p>
            <a:pPr marL="0" lvl="0" indent="0" algn="l">
              <a:lnSpc>
                <a:spcPts val="5120"/>
              </a:lnSpc>
              <a:spcBef>
                <a:spcPct val="0"/>
              </a:spcBef>
            </a:pPr>
            <a:r>
              <a:rPr lang="en-US" sz="4830" b="1" u="none" strike="noStrike">
                <a:solidFill>
                  <a:srgbClr val="8EBFF5"/>
                </a:solidFill>
                <a:latin typeface="Anantason UltraExpanded Bold"/>
                <a:ea typeface="Anantason UltraExpanded Bold"/>
                <a:cs typeface="Anantason UltraExpanded Bold"/>
                <a:sym typeface="Anantason UltraExpanded Bold"/>
              </a:rPr>
              <a:t>EXISTING SYSTEMS</a:t>
            </a:r>
          </a:p>
        </p:txBody>
      </p:sp>
      <p:sp>
        <p:nvSpPr>
          <p:cNvPr id="6" name="TextBox 6"/>
          <p:cNvSpPr txBox="1"/>
          <p:nvPr/>
        </p:nvSpPr>
        <p:spPr>
          <a:xfrm>
            <a:off x="6401273" y="3451661"/>
            <a:ext cx="9844676" cy="3888503"/>
          </a:xfrm>
          <a:prstGeom prst="rect">
            <a:avLst/>
          </a:prstGeom>
        </p:spPr>
        <p:txBody>
          <a:bodyPr lIns="0" tIns="0" rIns="0" bIns="0" rtlCol="0" anchor="t">
            <a:spAutoFit/>
          </a:bodyPr>
          <a:lstStyle/>
          <a:p>
            <a:pPr marL="726007" lvl="1" indent="-363003" algn="just">
              <a:lnSpc>
                <a:spcPts val="3867"/>
              </a:lnSpc>
              <a:buFont typeface="Arial"/>
              <a:buChar char="•"/>
            </a:pPr>
            <a:r>
              <a:rPr lang="en-US" sz="3362" u="none" strike="noStrike">
                <a:solidFill>
                  <a:srgbClr val="FFFFFF"/>
                </a:solidFill>
                <a:latin typeface="Anantason UltraExpanded"/>
                <a:ea typeface="Anantason UltraExpanded"/>
                <a:cs typeface="Anantason UltraExpanded"/>
                <a:sym typeface="Anantason UltraExpanded"/>
              </a:rPr>
              <a:t>Manual Sorting Systems – Labor-intensive, low efficiency, prone to human error.</a:t>
            </a:r>
          </a:p>
          <a:p>
            <a:pPr algn="just">
              <a:lnSpc>
                <a:spcPts val="3867"/>
              </a:lnSpc>
            </a:pPr>
            <a:endParaRPr lang="en-US" sz="3362" u="none" strike="noStrike">
              <a:solidFill>
                <a:srgbClr val="FFFFFF"/>
              </a:solidFill>
              <a:latin typeface="Anantason UltraExpanded"/>
              <a:ea typeface="Anantason UltraExpanded"/>
              <a:cs typeface="Anantason UltraExpanded"/>
              <a:sym typeface="Anantason UltraExpanded"/>
            </a:endParaRPr>
          </a:p>
          <a:p>
            <a:pPr marL="726007" lvl="1" indent="-363003" algn="just">
              <a:lnSpc>
                <a:spcPts val="3867"/>
              </a:lnSpc>
              <a:buFont typeface="Arial"/>
              <a:buChar char="•"/>
            </a:pPr>
            <a:r>
              <a:rPr lang="en-US" sz="3362" u="none" strike="noStrike">
                <a:solidFill>
                  <a:srgbClr val="FFFFFF"/>
                </a:solidFill>
                <a:latin typeface="Anantason UltraExpanded"/>
                <a:ea typeface="Anantason UltraExpanded"/>
                <a:cs typeface="Anantason UltraExpanded"/>
                <a:sym typeface="Anantason UltraExpanded"/>
              </a:rPr>
              <a:t>Conveyor with Proximity Sensors – Basic automation with limited adaptability, no AI integration.</a:t>
            </a:r>
          </a:p>
          <a:p>
            <a:pPr marL="0" lvl="0" indent="0" algn="just">
              <a:lnSpc>
                <a:spcPts val="3867"/>
              </a:lnSpc>
              <a:spcBef>
                <a:spcPct val="0"/>
              </a:spcBef>
            </a:pPr>
            <a:endParaRPr lang="en-US" sz="3362" u="none" strike="noStrike">
              <a:solidFill>
                <a:srgbClr val="FFFFFF"/>
              </a:solidFill>
              <a:latin typeface="Anantason UltraExpanded"/>
              <a:ea typeface="Anantason UltraExpanded"/>
              <a:cs typeface="Anantason UltraExpanded"/>
              <a:sym typeface="Anantason UltraExpand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538697" y="1795499"/>
            <a:ext cx="17210606" cy="8304117"/>
          </a:xfrm>
          <a:custGeom>
            <a:avLst/>
            <a:gdLst/>
            <a:ahLst/>
            <a:cxnLst/>
            <a:rect l="l" t="t" r="r" b="b"/>
            <a:pathLst>
              <a:path w="17210606" h="8304117">
                <a:moveTo>
                  <a:pt x="0" y="0"/>
                </a:moveTo>
                <a:lnTo>
                  <a:pt x="17210606" y="0"/>
                </a:lnTo>
                <a:lnTo>
                  <a:pt x="17210606" y="8304117"/>
                </a:lnTo>
                <a:lnTo>
                  <a:pt x="0" y="8304117"/>
                </a:lnTo>
                <a:lnTo>
                  <a:pt x="0" y="0"/>
                </a:lnTo>
                <a:close/>
              </a:path>
            </a:pathLst>
          </a:custGeom>
          <a:blipFill>
            <a:blip r:embed="rId3"/>
            <a:stretch>
              <a:fillRect/>
            </a:stretch>
          </a:blipFill>
        </p:spPr>
      </p:sp>
      <p:sp>
        <p:nvSpPr>
          <p:cNvPr id="4" name="TextBox 4"/>
          <p:cNvSpPr txBox="1"/>
          <p:nvPr/>
        </p:nvSpPr>
        <p:spPr>
          <a:xfrm>
            <a:off x="1028700" y="720477"/>
            <a:ext cx="12290656" cy="673595"/>
          </a:xfrm>
          <a:prstGeom prst="rect">
            <a:avLst/>
          </a:prstGeom>
        </p:spPr>
        <p:txBody>
          <a:bodyPr lIns="0" tIns="0" rIns="0" bIns="0" rtlCol="0" anchor="t">
            <a:spAutoFit/>
          </a:bodyPr>
          <a:lstStyle/>
          <a:p>
            <a:pPr marL="0" lvl="0" indent="0" algn="l">
              <a:lnSpc>
                <a:spcPts val="5120"/>
              </a:lnSpc>
              <a:spcBef>
                <a:spcPct val="0"/>
              </a:spcBef>
            </a:pPr>
            <a:r>
              <a:rPr lang="en-US" sz="4830" b="1" u="none" strike="noStrike">
                <a:solidFill>
                  <a:srgbClr val="8EBFF5"/>
                </a:solidFill>
                <a:latin typeface="Anantason UltraExpanded Bold"/>
                <a:ea typeface="Anantason UltraExpanded Bold"/>
                <a:cs typeface="Anantason UltraExpanded Bold"/>
                <a:sym typeface="Anantason UltraExpanded Bold"/>
              </a:rPr>
              <a:t>PROPOSED SOLUTION</a:t>
            </a:r>
          </a:p>
        </p:txBody>
      </p:sp>
      <p:sp>
        <p:nvSpPr>
          <p:cNvPr id="5" name="TextBox 5"/>
          <p:cNvSpPr txBox="1"/>
          <p:nvPr/>
        </p:nvSpPr>
        <p:spPr>
          <a:xfrm>
            <a:off x="1445820" y="2225088"/>
            <a:ext cx="15396360" cy="8061912"/>
          </a:xfrm>
          <a:prstGeom prst="rect">
            <a:avLst/>
          </a:prstGeom>
        </p:spPr>
        <p:txBody>
          <a:bodyPr lIns="0" tIns="0" rIns="0" bIns="0" rtlCol="0" anchor="t">
            <a:spAutoFit/>
          </a:bodyPr>
          <a:lstStyle/>
          <a:p>
            <a:pPr marL="717289" lvl="1" indent="-358644" algn="just">
              <a:lnSpc>
                <a:spcPts val="5382"/>
              </a:lnSpc>
              <a:buFont typeface="Arial"/>
              <a:buChar char="•"/>
            </a:pPr>
            <a:r>
              <a:rPr lang="en-US" sz="3322" u="none" strike="noStrike">
                <a:solidFill>
                  <a:srgbClr val="FFFFFF"/>
                </a:solidFill>
                <a:latin typeface="Anantason UltraExpanded"/>
                <a:ea typeface="Anantason UltraExpanded"/>
                <a:cs typeface="Anantason UltraExpanded"/>
                <a:sym typeface="Anantason UltraExpanded"/>
              </a:rPr>
              <a:t>A primary conveyor where mixed objects are dumped.</a:t>
            </a:r>
          </a:p>
          <a:p>
            <a:pPr marL="717289" lvl="1" indent="-358644" algn="just">
              <a:lnSpc>
                <a:spcPts val="5382"/>
              </a:lnSpc>
              <a:buFont typeface="Arial"/>
              <a:buChar char="•"/>
            </a:pPr>
            <a:r>
              <a:rPr lang="en-US" sz="3322" u="none" strike="noStrike">
                <a:solidFill>
                  <a:srgbClr val="FFFFFF"/>
                </a:solidFill>
                <a:latin typeface="Anantason UltraExpanded"/>
                <a:ea typeface="Anantason UltraExpanded"/>
                <a:cs typeface="Anantason UltraExpanded"/>
                <a:sym typeface="Anantason UltraExpanded"/>
              </a:rPr>
              <a:t>AI-driven cameras (e.g., OpenCV with Raspberry Pi or Jetson Nano) for object detection and classification.</a:t>
            </a:r>
          </a:p>
          <a:p>
            <a:pPr marL="717289" lvl="1" indent="-358644" algn="just">
              <a:lnSpc>
                <a:spcPts val="5382"/>
              </a:lnSpc>
              <a:buFont typeface="Arial"/>
              <a:buChar char="•"/>
            </a:pPr>
            <a:r>
              <a:rPr lang="en-US" sz="3322" u="none" strike="noStrike">
                <a:solidFill>
                  <a:srgbClr val="FFFFFF"/>
                </a:solidFill>
                <a:latin typeface="Anantason UltraExpanded"/>
                <a:ea typeface="Anantason UltraExpanded"/>
                <a:cs typeface="Anantason UltraExpanded"/>
                <a:sym typeface="Anantason UltraExpanded"/>
              </a:rPr>
              <a:t>A robotic arm to sort detected objects onto a secondary conveyor.</a:t>
            </a:r>
          </a:p>
          <a:p>
            <a:pPr marL="717289" lvl="1" indent="-358644" algn="just">
              <a:lnSpc>
                <a:spcPts val="5382"/>
              </a:lnSpc>
              <a:buFont typeface="Arial"/>
              <a:buChar char="•"/>
            </a:pPr>
            <a:r>
              <a:rPr lang="en-US" sz="3322" u="none" strike="noStrike">
                <a:solidFill>
                  <a:srgbClr val="FFFFFF"/>
                </a:solidFill>
                <a:latin typeface="Anantason UltraExpanded"/>
                <a:ea typeface="Anantason UltraExpanded"/>
                <a:cs typeface="Anantason UltraExpanded"/>
                <a:sym typeface="Anantason UltraExpanded"/>
              </a:rPr>
              <a:t>On the secondary conveyor, IR, ultrasonic, and color sensors ensure accurate validation.</a:t>
            </a:r>
          </a:p>
          <a:p>
            <a:pPr marL="717289" lvl="1" indent="-358644" algn="just">
              <a:lnSpc>
                <a:spcPts val="5382"/>
              </a:lnSpc>
              <a:buFont typeface="Arial"/>
              <a:buChar char="•"/>
            </a:pPr>
            <a:r>
              <a:rPr lang="en-US" sz="3322" u="none" strike="noStrike">
                <a:solidFill>
                  <a:srgbClr val="FFFFFF"/>
                </a:solidFill>
                <a:latin typeface="Anantason UltraExpanded"/>
                <a:ea typeface="Anantason UltraExpanded"/>
                <a:cs typeface="Anantason UltraExpanded"/>
                <a:sym typeface="Anantason UltraExpanded"/>
              </a:rPr>
              <a:t>Based on sensor output, secondary robotic arms or pneumatic actuators place objects into appropriate bins.</a:t>
            </a:r>
          </a:p>
          <a:p>
            <a:pPr marL="717289" lvl="1" indent="-358644" algn="just">
              <a:lnSpc>
                <a:spcPts val="5382"/>
              </a:lnSpc>
              <a:buFont typeface="Arial"/>
              <a:buChar char="•"/>
            </a:pPr>
            <a:r>
              <a:rPr lang="en-US" sz="3322" u="none" strike="noStrike">
                <a:solidFill>
                  <a:srgbClr val="FFFFFF"/>
                </a:solidFill>
                <a:latin typeface="Anantason UltraExpanded"/>
                <a:ea typeface="Anantason UltraExpanded"/>
                <a:cs typeface="Anantason UltraExpanded"/>
                <a:sym typeface="Anantason UltraExpanded"/>
              </a:rPr>
              <a:t>An embedded controller (Arduino/Raspberry Pi) coordinates all tasks, while AI/ML models enhance classification over time.</a:t>
            </a:r>
          </a:p>
          <a:p>
            <a:pPr marL="0" lvl="0" indent="0" algn="just">
              <a:lnSpc>
                <a:spcPts val="5382"/>
              </a:lnSpc>
            </a:pPr>
            <a:endParaRPr lang="en-US" sz="3322" u="none" strike="noStrike">
              <a:solidFill>
                <a:srgbClr val="FFFFFF"/>
              </a:solidFill>
              <a:latin typeface="Anantason UltraExpanded"/>
              <a:ea typeface="Anantason UltraExpanded"/>
              <a:cs typeface="Anantason UltraExpanded"/>
              <a:sym typeface="Anantason UltraExpand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017087" y="2154944"/>
            <a:ext cx="12253826" cy="7103356"/>
          </a:xfrm>
          <a:custGeom>
            <a:avLst/>
            <a:gdLst/>
            <a:ahLst/>
            <a:cxnLst/>
            <a:rect l="l" t="t" r="r" b="b"/>
            <a:pathLst>
              <a:path w="12253826" h="7103356">
                <a:moveTo>
                  <a:pt x="0" y="0"/>
                </a:moveTo>
                <a:lnTo>
                  <a:pt x="12253826" y="0"/>
                </a:lnTo>
                <a:lnTo>
                  <a:pt x="12253826" y="7103356"/>
                </a:lnTo>
                <a:lnTo>
                  <a:pt x="0" y="7103356"/>
                </a:lnTo>
                <a:lnTo>
                  <a:pt x="0" y="0"/>
                </a:lnTo>
                <a:close/>
              </a:path>
            </a:pathLst>
          </a:custGeom>
          <a:blipFill>
            <a:blip r:embed="rId3"/>
            <a:stretch>
              <a:fillRect/>
            </a:stretch>
          </a:blipFill>
        </p:spPr>
      </p:sp>
      <p:sp>
        <p:nvSpPr>
          <p:cNvPr id="4" name="TextBox 4"/>
          <p:cNvSpPr txBox="1"/>
          <p:nvPr/>
        </p:nvSpPr>
        <p:spPr>
          <a:xfrm>
            <a:off x="1028700" y="909349"/>
            <a:ext cx="13140866" cy="678680"/>
          </a:xfrm>
          <a:prstGeom prst="rect">
            <a:avLst/>
          </a:prstGeom>
        </p:spPr>
        <p:txBody>
          <a:bodyPr lIns="0" tIns="0" rIns="0" bIns="0" rtlCol="0" anchor="t">
            <a:spAutoFit/>
          </a:bodyPr>
          <a:lstStyle/>
          <a:p>
            <a:pPr marL="0" lvl="0" indent="0" algn="l">
              <a:lnSpc>
                <a:spcPts val="5120"/>
              </a:lnSpc>
              <a:spcBef>
                <a:spcPct val="0"/>
              </a:spcBef>
            </a:pPr>
            <a:r>
              <a:rPr lang="en-US" sz="4830" b="1" u="none" strike="noStrike">
                <a:solidFill>
                  <a:srgbClr val="8EBFF5"/>
                </a:solidFill>
                <a:latin typeface="Anantason UltraExpanded Bold"/>
                <a:ea typeface="Anantason UltraExpanded Bold"/>
                <a:cs typeface="Anantason UltraExpanded Bold"/>
                <a:sym typeface="Anantason UltraExpanded Bold"/>
              </a:rPr>
              <a:t> BLOCK DIAGRAM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950941"/>
            <a:ext cx="16230600" cy="7831265"/>
          </a:xfrm>
          <a:custGeom>
            <a:avLst/>
            <a:gdLst/>
            <a:ahLst/>
            <a:cxnLst/>
            <a:rect l="l" t="t" r="r" b="b"/>
            <a:pathLst>
              <a:path w="16230600" h="7831265">
                <a:moveTo>
                  <a:pt x="0" y="0"/>
                </a:moveTo>
                <a:lnTo>
                  <a:pt x="16230600" y="0"/>
                </a:lnTo>
                <a:lnTo>
                  <a:pt x="16230600" y="7831264"/>
                </a:lnTo>
                <a:lnTo>
                  <a:pt x="0" y="7831264"/>
                </a:lnTo>
                <a:lnTo>
                  <a:pt x="0" y="0"/>
                </a:lnTo>
                <a:close/>
              </a:path>
            </a:pathLst>
          </a:custGeom>
          <a:blipFill>
            <a:blip r:embed="rId3"/>
            <a:stretch>
              <a:fillRect/>
            </a:stretch>
          </a:blipFill>
        </p:spPr>
      </p:sp>
      <p:sp>
        <p:nvSpPr>
          <p:cNvPr id="4" name="Freeform 4"/>
          <p:cNvSpPr/>
          <p:nvPr/>
        </p:nvSpPr>
        <p:spPr>
          <a:xfrm flipH="1">
            <a:off x="14583171" y="1028700"/>
            <a:ext cx="7409659" cy="9049965"/>
          </a:xfrm>
          <a:custGeom>
            <a:avLst/>
            <a:gdLst/>
            <a:ahLst/>
            <a:cxnLst/>
            <a:rect l="l" t="t" r="r" b="b"/>
            <a:pathLst>
              <a:path w="7409659" h="9049965">
                <a:moveTo>
                  <a:pt x="7409658" y="0"/>
                </a:moveTo>
                <a:lnTo>
                  <a:pt x="0" y="0"/>
                </a:lnTo>
                <a:lnTo>
                  <a:pt x="0" y="9049965"/>
                </a:lnTo>
                <a:lnTo>
                  <a:pt x="7409658" y="9049965"/>
                </a:lnTo>
                <a:lnTo>
                  <a:pt x="7409658" y="0"/>
                </a:lnTo>
                <a:close/>
              </a:path>
            </a:pathLst>
          </a:custGeom>
          <a:blipFill>
            <a:blip r:embed="rId4"/>
            <a:stretch>
              <a:fillRect/>
            </a:stretch>
          </a:blipFill>
        </p:spPr>
      </p:sp>
      <p:sp>
        <p:nvSpPr>
          <p:cNvPr id="5" name="TextBox 5"/>
          <p:cNvSpPr txBox="1"/>
          <p:nvPr/>
        </p:nvSpPr>
        <p:spPr>
          <a:xfrm>
            <a:off x="1028700" y="770923"/>
            <a:ext cx="9355617" cy="676438"/>
          </a:xfrm>
          <a:prstGeom prst="rect">
            <a:avLst/>
          </a:prstGeom>
        </p:spPr>
        <p:txBody>
          <a:bodyPr lIns="0" tIns="0" rIns="0" bIns="0" rtlCol="0" anchor="t">
            <a:spAutoFit/>
          </a:bodyPr>
          <a:lstStyle/>
          <a:p>
            <a:pPr marL="0" lvl="0" indent="0" algn="l">
              <a:lnSpc>
                <a:spcPts val="5120"/>
              </a:lnSpc>
              <a:spcBef>
                <a:spcPct val="0"/>
              </a:spcBef>
            </a:pPr>
            <a:r>
              <a:rPr lang="en-US" sz="4830" b="1" u="none" strike="noStrike">
                <a:solidFill>
                  <a:srgbClr val="8EBFF5"/>
                </a:solidFill>
                <a:latin typeface="Anantason UltraExpanded Bold"/>
                <a:ea typeface="Anantason UltraExpanded Bold"/>
                <a:cs typeface="Anantason UltraExpanded Bold"/>
                <a:sym typeface="Anantason UltraExpanded Bold"/>
              </a:rPr>
              <a:t>TECHNICAL APPROACH</a:t>
            </a:r>
          </a:p>
        </p:txBody>
      </p:sp>
      <p:sp>
        <p:nvSpPr>
          <p:cNvPr id="6" name="TextBox 6"/>
          <p:cNvSpPr txBox="1"/>
          <p:nvPr/>
        </p:nvSpPr>
        <p:spPr>
          <a:xfrm>
            <a:off x="2043761" y="3144470"/>
            <a:ext cx="12246554" cy="5415632"/>
          </a:xfrm>
          <a:prstGeom prst="rect">
            <a:avLst/>
          </a:prstGeom>
        </p:spPr>
        <p:txBody>
          <a:bodyPr lIns="0" tIns="0" rIns="0" bIns="0" rtlCol="0" anchor="t">
            <a:spAutoFit/>
          </a:bodyPr>
          <a:lstStyle/>
          <a:p>
            <a:pPr marL="0" lvl="0" indent="0" algn="just">
              <a:lnSpc>
                <a:spcPts val="4319"/>
              </a:lnSpc>
              <a:spcBef>
                <a:spcPct val="0"/>
              </a:spcBef>
            </a:pPr>
            <a:r>
              <a:rPr lang="en-US" sz="3322" u="none" strike="noStrike">
                <a:solidFill>
                  <a:srgbClr val="FFFFFF"/>
                </a:solidFill>
                <a:latin typeface="Anantason UltraExpanded"/>
                <a:ea typeface="Anantason UltraExpanded"/>
                <a:cs typeface="Anantason UltraExpanded"/>
                <a:sym typeface="Anantason UltraExpanded"/>
              </a:rPr>
              <a:t>Hardware:</a:t>
            </a:r>
          </a:p>
          <a:p>
            <a:pPr marL="717287" lvl="1" indent="-358644" algn="just">
              <a:lnSpc>
                <a:spcPts val="4319"/>
              </a:lnSpc>
              <a:buFont typeface="Arial"/>
              <a:buChar char="•"/>
            </a:pPr>
            <a:r>
              <a:rPr lang="en-US" sz="3322" u="none" strike="noStrike">
                <a:solidFill>
                  <a:srgbClr val="FFFFFF"/>
                </a:solidFill>
                <a:latin typeface="Anantason UltraExpanded"/>
                <a:ea typeface="Anantason UltraExpanded"/>
                <a:cs typeface="Anantason UltraExpanded"/>
                <a:sym typeface="Anantason UltraExpanded"/>
              </a:rPr>
              <a:t>Camera: Raspberry Pi Camera or USB HD Cam</a:t>
            </a:r>
          </a:p>
          <a:p>
            <a:pPr marL="717287" lvl="1" indent="-358644" algn="just">
              <a:lnSpc>
                <a:spcPts val="4319"/>
              </a:lnSpc>
              <a:buFont typeface="Arial"/>
              <a:buChar char="•"/>
            </a:pPr>
            <a:r>
              <a:rPr lang="en-US" sz="3322" u="none" strike="noStrike">
                <a:solidFill>
                  <a:srgbClr val="FFFFFF"/>
                </a:solidFill>
                <a:latin typeface="Anantason UltraExpanded"/>
                <a:ea typeface="Anantason UltraExpanded"/>
                <a:cs typeface="Anantason UltraExpanded"/>
                <a:sym typeface="Anantason UltraExpanded"/>
              </a:rPr>
              <a:t>Controller: Raspberry Pi (AI processing) + Arduino Uno (actuator control)</a:t>
            </a:r>
          </a:p>
          <a:p>
            <a:pPr marL="717287" lvl="1" indent="-358644" algn="just">
              <a:lnSpc>
                <a:spcPts val="4319"/>
              </a:lnSpc>
              <a:buFont typeface="Arial"/>
              <a:buChar char="•"/>
            </a:pPr>
            <a:r>
              <a:rPr lang="en-US" sz="3322" u="none" strike="noStrike">
                <a:solidFill>
                  <a:srgbClr val="FFFFFF"/>
                </a:solidFill>
                <a:latin typeface="Anantason UltraExpanded"/>
                <a:ea typeface="Anantason UltraExpanded"/>
                <a:cs typeface="Anantason UltraExpanded"/>
                <a:sym typeface="Anantason UltraExpanded"/>
              </a:rPr>
              <a:t>Sensors: IR sensor, Ultrasonic sensor, Color sensor (e.g., TCS3200)</a:t>
            </a:r>
          </a:p>
          <a:p>
            <a:pPr marL="717287" lvl="1" indent="-358644" algn="just">
              <a:lnSpc>
                <a:spcPts val="4319"/>
              </a:lnSpc>
              <a:buFont typeface="Arial"/>
              <a:buChar char="•"/>
            </a:pPr>
            <a:r>
              <a:rPr lang="en-US" sz="3322" u="none" strike="noStrike">
                <a:solidFill>
                  <a:srgbClr val="FFFFFF"/>
                </a:solidFill>
                <a:latin typeface="Anantason UltraExpanded"/>
                <a:ea typeface="Anantason UltraExpanded"/>
                <a:cs typeface="Anantason UltraExpanded"/>
                <a:sym typeface="Anantason UltraExpanded"/>
              </a:rPr>
              <a:t>Actuators: Servo motors / Robotic arms / Pneumatic cylinders</a:t>
            </a:r>
          </a:p>
          <a:p>
            <a:pPr marL="717287" lvl="1" indent="-358644" algn="just">
              <a:lnSpc>
                <a:spcPts val="4319"/>
              </a:lnSpc>
              <a:buFont typeface="Arial"/>
              <a:buChar char="•"/>
            </a:pPr>
            <a:r>
              <a:rPr lang="en-US" sz="3322" u="none" strike="noStrike">
                <a:solidFill>
                  <a:srgbClr val="FFFFFF"/>
                </a:solidFill>
                <a:latin typeface="Anantason UltraExpanded"/>
                <a:ea typeface="Anantason UltraExpanded"/>
                <a:cs typeface="Anantason UltraExpanded"/>
                <a:sym typeface="Anantason UltraExpanded"/>
              </a:rPr>
              <a:t>Conveyors: Two stages (Primary &amp; Secondary)</a:t>
            </a:r>
          </a:p>
          <a:p>
            <a:pPr marL="0" lvl="0" indent="0" algn="just">
              <a:lnSpc>
                <a:spcPts val="4319"/>
              </a:lnSpc>
              <a:spcBef>
                <a:spcPct val="0"/>
              </a:spcBef>
            </a:pPr>
            <a:endParaRPr lang="en-US" sz="3322" u="none" strike="noStrike">
              <a:solidFill>
                <a:srgbClr val="FFFFFF"/>
              </a:solidFill>
              <a:latin typeface="Anantason UltraExpanded"/>
              <a:ea typeface="Anantason UltraExpanded"/>
              <a:cs typeface="Anantason UltraExpanded"/>
              <a:sym typeface="Anantason UltraExpanded"/>
            </a:endParaRPr>
          </a:p>
        </p:txBody>
      </p:sp>
      <p:sp>
        <p:nvSpPr>
          <p:cNvPr id="7" name="Freeform 7"/>
          <p:cNvSpPr/>
          <p:nvPr/>
        </p:nvSpPr>
        <p:spPr>
          <a:xfrm>
            <a:off x="12174770" y="-490427"/>
            <a:ext cx="2408401" cy="2408401"/>
          </a:xfrm>
          <a:custGeom>
            <a:avLst/>
            <a:gdLst/>
            <a:ahLst/>
            <a:cxnLst/>
            <a:rect l="l" t="t" r="r" b="b"/>
            <a:pathLst>
              <a:path w="2408401" h="2408401">
                <a:moveTo>
                  <a:pt x="0" y="0"/>
                </a:moveTo>
                <a:lnTo>
                  <a:pt x="2408401" y="0"/>
                </a:lnTo>
                <a:lnTo>
                  <a:pt x="2408401" y="2408401"/>
                </a:lnTo>
                <a:lnTo>
                  <a:pt x="0" y="24084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672359" y="1827479"/>
            <a:ext cx="16230600" cy="7831265"/>
          </a:xfrm>
          <a:custGeom>
            <a:avLst/>
            <a:gdLst/>
            <a:ahLst/>
            <a:cxnLst/>
            <a:rect l="l" t="t" r="r" b="b"/>
            <a:pathLst>
              <a:path w="16230600" h="7831265">
                <a:moveTo>
                  <a:pt x="0" y="0"/>
                </a:moveTo>
                <a:lnTo>
                  <a:pt x="16230600" y="0"/>
                </a:lnTo>
                <a:lnTo>
                  <a:pt x="16230600" y="7831265"/>
                </a:lnTo>
                <a:lnTo>
                  <a:pt x="0" y="7831265"/>
                </a:lnTo>
                <a:lnTo>
                  <a:pt x="0" y="0"/>
                </a:lnTo>
                <a:close/>
              </a:path>
            </a:pathLst>
          </a:custGeom>
          <a:blipFill>
            <a:blip r:embed="rId3"/>
            <a:stretch>
              <a:fillRect/>
            </a:stretch>
          </a:blipFill>
        </p:spPr>
      </p:sp>
      <p:sp>
        <p:nvSpPr>
          <p:cNvPr id="4" name="Freeform 4"/>
          <p:cNvSpPr/>
          <p:nvPr/>
        </p:nvSpPr>
        <p:spPr>
          <a:xfrm>
            <a:off x="-3199861" y="1227868"/>
            <a:ext cx="8810354" cy="10646953"/>
          </a:xfrm>
          <a:custGeom>
            <a:avLst/>
            <a:gdLst/>
            <a:ahLst/>
            <a:cxnLst/>
            <a:rect l="l" t="t" r="r" b="b"/>
            <a:pathLst>
              <a:path w="8810354" h="10646953">
                <a:moveTo>
                  <a:pt x="0" y="0"/>
                </a:moveTo>
                <a:lnTo>
                  <a:pt x="8810354" y="0"/>
                </a:lnTo>
                <a:lnTo>
                  <a:pt x="8810354" y="10646953"/>
                </a:lnTo>
                <a:lnTo>
                  <a:pt x="0" y="10646953"/>
                </a:lnTo>
                <a:lnTo>
                  <a:pt x="0" y="0"/>
                </a:lnTo>
                <a:close/>
              </a:path>
            </a:pathLst>
          </a:custGeom>
          <a:blipFill>
            <a:blip r:embed="rId4"/>
            <a:stretch>
              <a:fillRect/>
            </a:stretch>
          </a:blipFill>
        </p:spPr>
      </p:sp>
      <p:sp>
        <p:nvSpPr>
          <p:cNvPr id="5" name="TextBox 5"/>
          <p:cNvSpPr txBox="1"/>
          <p:nvPr/>
        </p:nvSpPr>
        <p:spPr>
          <a:xfrm>
            <a:off x="3484239" y="721448"/>
            <a:ext cx="12606841" cy="671655"/>
          </a:xfrm>
          <a:prstGeom prst="rect">
            <a:avLst/>
          </a:prstGeom>
        </p:spPr>
        <p:txBody>
          <a:bodyPr lIns="0" tIns="0" rIns="0" bIns="0" rtlCol="0" anchor="t">
            <a:spAutoFit/>
          </a:bodyPr>
          <a:lstStyle/>
          <a:p>
            <a:pPr marL="0" lvl="0" indent="0" algn="l">
              <a:lnSpc>
                <a:spcPts val="5120"/>
              </a:lnSpc>
              <a:spcBef>
                <a:spcPct val="0"/>
              </a:spcBef>
            </a:pPr>
            <a:r>
              <a:rPr lang="en-US" sz="4830" b="1" u="none" strike="noStrike">
                <a:solidFill>
                  <a:srgbClr val="8EBFF5"/>
                </a:solidFill>
                <a:latin typeface="Anantason UltraExpanded Bold"/>
                <a:ea typeface="Anantason UltraExpanded Bold"/>
                <a:cs typeface="Anantason UltraExpanded Bold"/>
                <a:sym typeface="Anantason UltraExpanded Bold"/>
              </a:rPr>
              <a:t>SOFTWARE IMPLEMENTATION</a:t>
            </a:r>
          </a:p>
        </p:txBody>
      </p:sp>
      <p:sp>
        <p:nvSpPr>
          <p:cNvPr id="6" name="Freeform 6"/>
          <p:cNvSpPr/>
          <p:nvPr/>
        </p:nvSpPr>
        <p:spPr>
          <a:xfrm>
            <a:off x="12060641" y="8773182"/>
            <a:ext cx="5198659" cy="5160851"/>
          </a:xfrm>
          <a:custGeom>
            <a:avLst/>
            <a:gdLst/>
            <a:ahLst/>
            <a:cxnLst/>
            <a:rect l="l" t="t" r="r" b="b"/>
            <a:pathLst>
              <a:path w="5198659" h="5160851">
                <a:moveTo>
                  <a:pt x="0" y="0"/>
                </a:moveTo>
                <a:lnTo>
                  <a:pt x="5198659" y="0"/>
                </a:lnTo>
                <a:lnTo>
                  <a:pt x="5198659" y="5160851"/>
                </a:lnTo>
                <a:lnTo>
                  <a:pt x="0" y="51608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6262908" y="-2193250"/>
            <a:ext cx="4050185" cy="4020729"/>
          </a:xfrm>
          <a:custGeom>
            <a:avLst/>
            <a:gdLst/>
            <a:ahLst/>
            <a:cxnLst/>
            <a:rect l="l" t="t" r="r" b="b"/>
            <a:pathLst>
              <a:path w="4050185" h="4020729">
                <a:moveTo>
                  <a:pt x="0" y="0"/>
                </a:moveTo>
                <a:lnTo>
                  <a:pt x="4050184" y="0"/>
                </a:lnTo>
                <a:lnTo>
                  <a:pt x="4050184" y="4020729"/>
                </a:lnTo>
                <a:lnTo>
                  <a:pt x="0" y="40207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3325104" y="2976118"/>
            <a:ext cx="13934196" cy="4486501"/>
          </a:xfrm>
          <a:prstGeom prst="rect">
            <a:avLst/>
          </a:prstGeom>
        </p:spPr>
        <p:txBody>
          <a:bodyPr lIns="0" tIns="0" rIns="0" bIns="0" rtlCol="0" anchor="t">
            <a:spAutoFit/>
          </a:bodyPr>
          <a:lstStyle/>
          <a:p>
            <a:pPr marL="751624" lvl="1" indent="-375812" algn="just">
              <a:lnSpc>
                <a:spcPts val="5987"/>
              </a:lnSpc>
              <a:buFont typeface="Arial"/>
              <a:buChar char="•"/>
            </a:pPr>
            <a:r>
              <a:rPr lang="en-US" sz="3481" u="none" strike="noStrike">
                <a:solidFill>
                  <a:srgbClr val="FFFFFF"/>
                </a:solidFill>
                <a:latin typeface="Anantason UltraExpanded"/>
                <a:ea typeface="Anantason UltraExpanded"/>
                <a:cs typeface="Anantason UltraExpanded"/>
                <a:sym typeface="Anantason UltraExpanded"/>
              </a:rPr>
              <a:t>Object Detection: OpenCV, TensorFlow Lite</a:t>
            </a:r>
          </a:p>
          <a:p>
            <a:pPr marL="751624" lvl="1" indent="-375812" algn="just">
              <a:lnSpc>
                <a:spcPts val="5987"/>
              </a:lnSpc>
              <a:buFont typeface="Arial"/>
              <a:buChar char="•"/>
            </a:pPr>
            <a:r>
              <a:rPr lang="en-US" sz="3481" u="none" strike="noStrike">
                <a:solidFill>
                  <a:srgbClr val="FFFFFF"/>
                </a:solidFill>
                <a:latin typeface="Anantason UltraExpanded"/>
                <a:ea typeface="Anantason UltraExpanded"/>
                <a:cs typeface="Anantason UltraExpanded"/>
                <a:sym typeface="Anantason UltraExpanded"/>
              </a:rPr>
              <a:t>Classification: Pre-trained ML models (CNN for shape/color recognition)</a:t>
            </a:r>
          </a:p>
          <a:p>
            <a:pPr marL="751624" lvl="1" indent="-375812" algn="just">
              <a:lnSpc>
                <a:spcPts val="5987"/>
              </a:lnSpc>
              <a:buFont typeface="Arial"/>
              <a:buChar char="•"/>
            </a:pPr>
            <a:r>
              <a:rPr lang="en-US" sz="3481" u="none" strike="noStrike">
                <a:solidFill>
                  <a:srgbClr val="FFFFFF"/>
                </a:solidFill>
                <a:latin typeface="Anantason UltraExpanded"/>
                <a:ea typeface="Anantason UltraExpanded"/>
                <a:cs typeface="Anantason UltraExpanded"/>
                <a:sym typeface="Anantason UltraExpanded"/>
              </a:rPr>
              <a:t>Real-time Control: Python (on Pi), Arduino C/C++</a:t>
            </a:r>
          </a:p>
          <a:p>
            <a:pPr marL="751624" lvl="1" indent="-375812" algn="just">
              <a:lnSpc>
                <a:spcPts val="5987"/>
              </a:lnSpc>
              <a:buFont typeface="Arial"/>
              <a:buChar char="•"/>
            </a:pPr>
            <a:r>
              <a:rPr lang="en-US" sz="3481" u="none" strike="noStrike">
                <a:solidFill>
                  <a:srgbClr val="FFFFFF"/>
                </a:solidFill>
                <a:latin typeface="Anantason UltraExpanded"/>
                <a:ea typeface="Anantason UltraExpanded"/>
                <a:cs typeface="Anantason UltraExpanded"/>
                <a:sym typeface="Anantason UltraExpanded"/>
              </a:rPr>
              <a:t>Feedback Loop: Sensor data to adjust conveyor speed and arm response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922140"/>
            <a:ext cx="16230600" cy="7831265"/>
          </a:xfrm>
          <a:custGeom>
            <a:avLst/>
            <a:gdLst/>
            <a:ahLst/>
            <a:cxnLst/>
            <a:rect l="l" t="t" r="r" b="b"/>
            <a:pathLst>
              <a:path w="16230600" h="7831265">
                <a:moveTo>
                  <a:pt x="0" y="0"/>
                </a:moveTo>
                <a:lnTo>
                  <a:pt x="16230600" y="0"/>
                </a:lnTo>
                <a:lnTo>
                  <a:pt x="16230600" y="7831264"/>
                </a:lnTo>
                <a:lnTo>
                  <a:pt x="0" y="7831264"/>
                </a:lnTo>
                <a:lnTo>
                  <a:pt x="0" y="0"/>
                </a:lnTo>
                <a:close/>
              </a:path>
            </a:pathLst>
          </a:custGeom>
          <a:blipFill>
            <a:blip r:embed="rId3"/>
            <a:stretch>
              <a:fillRect/>
            </a:stretch>
          </a:blipFill>
        </p:spPr>
      </p:sp>
      <p:sp>
        <p:nvSpPr>
          <p:cNvPr id="4" name="TextBox 4"/>
          <p:cNvSpPr txBox="1"/>
          <p:nvPr/>
        </p:nvSpPr>
        <p:spPr>
          <a:xfrm>
            <a:off x="1345833" y="719056"/>
            <a:ext cx="8740324" cy="676438"/>
          </a:xfrm>
          <a:prstGeom prst="rect">
            <a:avLst/>
          </a:prstGeom>
        </p:spPr>
        <p:txBody>
          <a:bodyPr lIns="0" tIns="0" rIns="0" bIns="0" rtlCol="0" anchor="t">
            <a:spAutoFit/>
          </a:bodyPr>
          <a:lstStyle/>
          <a:p>
            <a:pPr marL="0" lvl="0" indent="0" algn="l">
              <a:lnSpc>
                <a:spcPts val="5120"/>
              </a:lnSpc>
              <a:spcBef>
                <a:spcPct val="0"/>
              </a:spcBef>
            </a:pPr>
            <a:r>
              <a:rPr lang="en-US" sz="4830" b="1" u="none" strike="noStrike">
                <a:solidFill>
                  <a:srgbClr val="8EBFF5"/>
                </a:solidFill>
                <a:latin typeface="Anantason UltraExpanded Bold"/>
                <a:ea typeface="Anantason UltraExpanded Bold"/>
                <a:cs typeface="Anantason UltraExpanded Bold"/>
                <a:sym typeface="Anantason UltraExpanded Bold"/>
              </a:rPr>
              <a:t>CONCLUSION</a:t>
            </a:r>
          </a:p>
        </p:txBody>
      </p:sp>
      <p:sp>
        <p:nvSpPr>
          <p:cNvPr id="5" name="Freeform 5"/>
          <p:cNvSpPr/>
          <p:nvPr/>
        </p:nvSpPr>
        <p:spPr>
          <a:xfrm>
            <a:off x="10934223" y="-1922140"/>
            <a:ext cx="3844280" cy="3844280"/>
          </a:xfrm>
          <a:custGeom>
            <a:avLst/>
            <a:gdLst/>
            <a:ahLst/>
            <a:cxnLst/>
            <a:rect l="l" t="t" r="r" b="b"/>
            <a:pathLst>
              <a:path w="3844280" h="3844280">
                <a:moveTo>
                  <a:pt x="0" y="0"/>
                </a:moveTo>
                <a:lnTo>
                  <a:pt x="3844280" y="0"/>
                </a:lnTo>
                <a:lnTo>
                  <a:pt x="3844280" y="3844280"/>
                </a:lnTo>
                <a:lnTo>
                  <a:pt x="0" y="38442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744000" y="7800494"/>
            <a:ext cx="2189107" cy="2189107"/>
          </a:xfrm>
          <a:custGeom>
            <a:avLst/>
            <a:gdLst/>
            <a:ahLst/>
            <a:cxnLst/>
            <a:rect l="l" t="t" r="r" b="b"/>
            <a:pathLst>
              <a:path w="2189107" h="2189107">
                <a:moveTo>
                  <a:pt x="0" y="0"/>
                </a:moveTo>
                <a:lnTo>
                  <a:pt x="2189107" y="0"/>
                </a:lnTo>
                <a:lnTo>
                  <a:pt x="2189107" y="2189107"/>
                </a:lnTo>
                <a:lnTo>
                  <a:pt x="0" y="21891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778503" y="924732"/>
            <a:ext cx="5258736" cy="9937769"/>
          </a:xfrm>
          <a:custGeom>
            <a:avLst/>
            <a:gdLst/>
            <a:ahLst/>
            <a:cxnLst/>
            <a:rect l="l" t="t" r="r" b="b"/>
            <a:pathLst>
              <a:path w="5258736" h="9937769">
                <a:moveTo>
                  <a:pt x="0" y="0"/>
                </a:moveTo>
                <a:lnTo>
                  <a:pt x="5258736" y="0"/>
                </a:lnTo>
                <a:lnTo>
                  <a:pt x="5258736" y="9937768"/>
                </a:lnTo>
                <a:lnTo>
                  <a:pt x="0" y="9937768"/>
                </a:lnTo>
                <a:lnTo>
                  <a:pt x="0" y="0"/>
                </a:lnTo>
                <a:close/>
              </a:path>
            </a:pathLst>
          </a:custGeom>
          <a:blipFill>
            <a:blip r:embed="rId6"/>
            <a:stretch>
              <a:fillRect/>
            </a:stretch>
          </a:blipFill>
        </p:spPr>
      </p:sp>
      <p:sp>
        <p:nvSpPr>
          <p:cNvPr id="8" name="TextBox 8"/>
          <p:cNvSpPr txBox="1"/>
          <p:nvPr/>
        </p:nvSpPr>
        <p:spPr>
          <a:xfrm>
            <a:off x="1755651" y="2764949"/>
            <a:ext cx="12687466" cy="6400123"/>
          </a:xfrm>
          <a:prstGeom prst="rect">
            <a:avLst/>
          </a:prstGeom>
        </p:spPr>
        <p:txBody>
          <a:bodyPr lIns="0" tIns="0" rIns="0" bIns="0" rtlCol="0" anchor="t">
            <a:spAutoFit/>
          </a:bodyPr>
          <a:lstStyle/>
          <a:p>
            <a:pPr marL="709141" lvl="1" indent="-354570" algn="just">
              <a:lnSpc>
                <a:spcPts val="5649"/>
              </a:lnSpc>
              <a:spcBef>
                <a:spcPct val="0"/>
              </a:spcBef>
              <a:buFont typeface="Arial"/>
              <a:buChar char="•"/>
            </a:pPr>
            <a:r>
              <a:rPr lang="en-US" sz="3284" u="none" strike="noStrike">
                <a:solidFill>
                  <a:srgbClr val="FFFFFF"/>
                </a:solidFill>
                <a:latin typeface="Anantason UltraExpanded"/>
                <a:ea typeface="Anantason UltraExpanded"/>
                <a:cs typeface="Anantason UltraExpanded"/>
                <a:sym typeface="Anantason UltraExpanded"/>
              </a:rPr>
              <a:t>Successfully integrates AI and mechatronics for automated sorting.</a:t>
            </a:r>
          </a:p>
          <a:p>
            <a:pPr marL="709141" lvl="1" indent="-354570" algn="just">
              <a:lnSpc>
                <a:spcPts val="5649"/>
              </a:lnSpc>
              <a:spcBef>
                <a:spcPct val="0"/>
              </a:spcBef>
              <a:buFont typeface="Arial"/>
              <a:buChar char="•"/>
            </a:pPr>
            <a:r>
              <a:rPr lang="en-US" sz="3284" u="none" strike="noStrike">
                <a:solidFill>
                  <a:srgbClr val="FFFFFF"/>
                </a:solidFill>
                <a:latin typeface="Anantason UltraExpanded"/>
                <a:ea typeface="Anantason UltraExpanded"/>
                <a:cs typeface="Anantason UltraExpanded"/>
                <a:sym typeface="Anantason UltraExpanded"/>
              </a:rPr>
              <a:t>Accurately classifies objects based on shape, size, and color.</a:t>
            </a:r>
          </a:p>
          <a:p>
            <a:pPr marL="709141" lvl="1" indent="-354570" algn="just">
              <a:lnSpc>
                <a:spcPts val="5649"/>
              </a:lnSpc>
              <a:spcBef>
                <a:spcPct val="0"/>
              </a:spcBef>
              <a:buFont typeface="Arial"/>
              <a:buChar char="•"/>
            </a:pPr>
            <a:r>
              <a:rPr lang="en-US" sz="3284" u="none" strike="noStrike">
                <a:solidFill>
                  <a:srgbClr val="FFFFFF"/>
                </a:solidFill>
                <a:latin typeface="Anantason UltraExpanded"/>
                <a:ea typeface="Anantason UltraExpanded"/>
                <a:cs typeface="Anantason UltraExpanded"/>
                <a:sym typeface="Anantason UltraExpanded"/>
              </a:rPr>
              <a:t>Dual-stage system enhances precision and scalability.</a:t>
            </a:r>
          </a:p>
          <a:p>
            <a:pPr marL="709141" lvl="1" indent="-354570" algn="just">
              <a:lnSpc>
                <a:spcPts val="5649"/>
              </a:lnSpc>
              <a:spcBef>
                <a:spcPct val="0"/>
              </a:spcBef>
              <a:buFont typeface="Arial"/>
              <a:buChar char="•"/>
            </a:pPr>
            <a:r>
              <a:rPr lang="en-US" sz="3284" u="none" strike="noStrike">
                <a:solidFill>
                  <a:srgbClr val="FFFFFF"/>
                </a:solidFill>
                <a:latin typeface="Anantason UltraExpanded"/>
                <a:ea typeface="Anantason UltraExpanded"/>
                <a:cs typeface="Anantason UltraExpanded"/>
                <a:sym typeface="Anantason UltraExpanded"/>
              </a:rPr>
              <a:t>Real-time feedback enables dynamic adaptability.</a:t>
            </a:r>
          </a:p>
          <a:p>
            <a:pPr marL="709141" lvl="1" indent="-354570" algn="just">
              <a:lnSpc>
                <a:spcPts val="5649"/>
              </a:lnSpc>
              <a:spcBef>
                <a:spcPct val="0"/>
              </a:spcBef>
              <a:buFont typeface="Arial"/>
              <a:buChar char="•"/>
            </a:pPr>
            <a:r>
              <a:rPr lang="en-US" sz="3284" u="none" strike="noStrike">
                <a:solidFill>
                  <a:srgbClr val="FFFFFF"/>
                </a:solidFill>
                <a:latin typeface="Anantason UltraExpanded"/>
                <a:ea typeface="Anantason UltraExpanded"/>
                <a:cs typeface="Anantason UltraExpanded"/>
                <a:sym typeface="Anantason UltraExpanded"/>
              </a:rPr>
              <a:t>Applicable in industrial, recycling, and automation environments.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478</Words>
  <Application>Microsoft Office PowerPoint</Application>
  <PresentationFormat>Custom</PresentationFormat>
  <Paragraphs>44</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Anantason UltraExpanded Bold</vt:lpstr>
      <vt:lpstr>Anantason UltraExpanded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Blue Modern Technology Presentation</dc:title>
  <cp:lastModifiedBy>Banupriya V</cp:lastModifiedBy>
  <cp:revision>1</cp:revision>
  <dcterms:created xsi:type="dcterms:W3CDTF">2006-08-16T00:00:00Z</dcterms:created>
  <dcterms:modified xsi:type="dcterms:W3CDTF">2025-04-05T09:19:25Z</dcterms:modified>
  <dc:identifier>DAGjpGZhT5U</dc:identifier>
</cp:coreProperties>
</file>